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7105650" cy="1023937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510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4891" y="0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r">
              <a:defRPr sz="1300"/>
            </a:lvl1pPr>
          </a:lstStyle>
          <a:p>
            <a:fld id="{7D4A7FA3-9DE5-410D-A0E9-8A0B93871BA7}" type="datetimeFigureOut">
              <a:rPr lang="nl-BE" smtClean="0"/>
              <a:pPr/>
              <a:t>14/03/2019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8350"/>
            <a:ext cx="5546725" cy="3840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4" tIns="47782" rIns="95564" bIns="47782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10565" y="4863703"/>
            <a:ext cx="5684520" cy="4607719"/>
          </a:xfrm>
          <a:prstGeom prst="rect">
            <a:avLst/>
          </a:prstGeom>
        </p:spPr>
        <p:txBody>
          <a:bodyPr vert="horz" lIns="95564" tIns="47782" rIns="95564" bIns="47782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5629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4891" y="9725629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r">
              <a:defRPr sz="1300"/>
            </a:lvl1pPr>
          </a:lstStyle>
          <a:p>
            <a:fld id="{90DF7CB4-2EAB-4FE8-8396-E0B5A3CF95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7CB4-2EAB-4FE8-8396-E0B5A3CF956E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23ECA-B218-4E1F-A049-77F949ABA3E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4F77E-7ECD-4D0F-B6A1-B78280608F5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12766-832E-4145-8582-FF910CDA5FD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ACE6A-EB31-465A-B083-A50D035A794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02B44-FE72-4FFF-91B2-A62063A99C6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3C929-1412-4919-A3EF-5E15677BD83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07338-037B-475E-9292-3DF5E139835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093D0-FB7B-45C6-A796-F36AA18824A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AA5A1-AB9D-4246-A76B-8AC92714341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EA738-9D5D-4D7E-B99D-5B1411FFE7F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1E551-F9F5-43C2-B073-E2A6C5454ED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368EC7-FEDC-475D-974F-53EF78ED00AB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92932" y="260648"/>
            <a:ext cx="4152900" cy="64087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BE" sz="1050" b="1" u="sng" dirty="0"/>
              <a:t>VLUCHTEN BUITEN KAMPIOENSCHAP</a:t>
            </a:r>
          </a:p>
          <a:p>
            <a:pPr algn="ctr"/>
            <a:r>
              <a:rPr lang="nl-BE" sz="1050" dirty="0"/>
              <a:t>		</a:t>
            </a:r>
          </a:p>
          <a:p>
            <a:r>
              <a:rPr lang="nl-BE" sz="1050" dirty="0"/>
              <a:t>	01.06	CHATEAUROUX              O + JA</a:t>
            </a:r>
          </a:p>
          <a:p>
            <a:r>
              <a:rPr lang="nl-BE" sz="1050" dirty="0"/>
              <a:t>	15.06	ARGENTON	                 O + JA</a:t>
            </a:r>
          </a:p>
          <a:p>
            <a:r>
              <a:rPr lang="nl-BE" sz="1050" dirty="0"/>
              <a:t>	29.06	CHATEAUROUX              O + JA</a:t>
            </a:r>
          </a:p>
          <a:p>
            <a:r>
              <a:rPr lang="nl-BE" sz="1050" dirty="0"/>
              <a:t>	27.07	VIERZON	                 O + JA</a:t>
            </a:r>
          </a:p>
          <a:p>
            <a:r>
              <a:rPr lang="nl-BE" sz="1050" dirty="0"/>
              <a:t>	17.08	BLOIS	                 O + JO</a:t>
            </a:r>
          </a:p>
          <a:p>
            <a:r>
              <a:rPr lang="nl-BE" sz="1050" dirty="0"/>
              <a:t>	31.08	VIERZON	                 O + JO</a:t>
            </a:r>
          </a:p>
          <a:p>
            <a:endParaRPr lang="nl-BE" sz="1050" dirty="0"/>
          </a:p>
          <a:p>
            <a:r>
              <a:rPr lang="nl-BE" sz="1050" dirty="0"/>
              <a:t>Per vlucht :	ereprijs :	prijs </a:t>
            </a:r>
            <a:r>
              <a:rPr lang="nl-BE" sz="1050" dirty="0" err="1"/>
              <a:t>Belga-Vet</a:t>
            </a:r>
            <a:endParaRPr lang="nl-BE" sz="1050" dirty="0"/>
          </a:p>
          <a:p>
            <a:r>
              <a:rPr lang="nl-BE" sz="1050" dirty="0"/>
              <a:t>	1</a:t>
            </a:r>
            <a:r>
              <a:rPr lang="nl-BE" sz="1050" baseline="30000" dirty="0"/>
              <a:t>e</a:t>
            </a:r>
            <a:r>
              <a:rPr lang="nl-BE" sz="1050" dirty="0"/>
              <a:t> get. :	½ zij spek</a:t>
            </a:r>
          </a:p>
          <a:p>
            <a:r>
              <a:rPr lang="nl-BE" sz="1050" dirty="0"/>
              <a:t>	2</a:t>
            </a:r>
            <a:r>
              <a:rPr lang="nl-BE" sz="1050" baseline="30000" dirty="0"/>
              <a:t>e</a:t>
            </a:r>
            <a:r>
              <a:rPr lang="nl-BE" sz="1050" dirty="0"/>
              <a:t> 1</a:t>
            </a:r>
            <a:r>
              <a:rPr lang="nl-BE" sz="1050" baseline="30000" dirty="0"/>
              <a:t>e</a:t>
            </a:r>
            <a:r>
              <a:rPr lang="nl-BE" sz="1050" dirty="0"/>
              <a:t> get.:	waardebon </a:t>
            </a:r>
          </a:p>
          <a:p>
            <a:r>
              <a:rPr lang="nl-BE" sz="1050" dirty="0"/>
              <a:t>	3</a:t>
            </a:r>
            <a:r>
              <a:rPr lang="nl-BE" sz="1050" baseline="30000" dirty="0"/>
              <a:t>e</a:t>
            </a:r>
            <a:r>
              <a:rPr lang="nl-BE" sz="1050" dirty="0"/>
              <a:t> 1</a:t>
            </a:r>
            <a:r>
              <a:rPr lang="nl-BE" sz="1050" baseline="30000" dirty="0"/>
              <a:t>e</a:t>
            </a:r>
            <a:r>
              <a:rPr lang="nl-BE" sz="1050" dirty="0"/>
              <a:t> get. :	waardebon </a:t>
            </a:r>
          </a:p>
          <a:p>
            <a:r>
              <a:rPr lang="nl-BE" sz="1050" dirty="0"/>
              <a:t>	laatste 1</a:t>
            </a:r>
            <a:r>
              <a:rPr lang="nl-BE" sz="1050" baseline="30000" dirty="0"/>
              <a:t>e</a:t>
            </a:r>
            <a:r>
              <a:rPr lang="nl-BE" sz="1050" dirty="0"/>
              <a:t> get:	sponsorprijs</a:t>
            </a:r>
          </a:p>
          <a:p>
            <a:endParaRPr lang="nl-BE" sz="1050" dirty="0"/>
          </a:p>
          <a:p>
            <a:endParaRPr lang="nl-BE" sz="1050" dirty="0"/>
          </a:p>
          <a:p>
            <a:endParaRPr lang="nl-BE" sz="1050" dirty="0"/>
          </a:p>
          <a:p>
            <a:pPr algn="ctr"/>
            <a:r>
              <a:rPr lang="nl-BE" sz="1050" b="1" u="sng" dirty="0"/>
              <a:t>CRITERIUM BOURGES  26.05 – 4.08  en CHATEAUROUX 29.06</a:t>
            </a:r>
          </a:p>
          <a:p>
            <a:pPr algn="ctr"/>
            <a:r>
              <a:rPr lang="nl-BE" sz="1050" b="1" u="sng" dirty="0"/>
              <a:t>SPONSORING SPORTBLAD DE DUIF </a:t>
            </a:r>
          </a:p>
          <a:p>
            <a:endParaRPr lang="nl-BE" sz="1050" b="1" dirty="0"/>
          </a:p>
          <a:p>
            <a:endParaRPr lang="nl-BE" sz="1050" b="1" dirty="0"/>
          </a:p>
          <a:p>
            <a:r>
              <a:rPr lang="nl-BE" sz="1100" b="1" dirty="0"/>
              <a:t>Wordt gewonnen met 1</a:t>
            </a:r>
            <a:r>
              <a:rPr lang="nl-BE" sz="1100" b="1" baseline="30000" dirty="0"/>
              <a:t>e</a:t>
            </a:r>
            <a:r>
              <a:rPr lang="nl-BE" sz="1100" b="1" dirty="0"/>
              <a:t>, 2</a:t>
            </a:r>
            <a:r>
              <a:rPr lang="nl-BE" sz="1100" b="1" baseline="30000" dirty="0"/>
              <a:t>e</a:t>
            </a:r>
            <a:r>
              <a:rPr lang="nl-BE" sz="1100" b="1" dirty="0"/>
              <a:t> en 3</a:t>
            </a:r>
            <a:r>
              <a:rPr lang="nl-BE" sz="1100" b="1" baseline="30000" dirty="0"/>
              <a:t>e</a:t>
            </a:r>
            <a:r>
              <a:rPr lang="nl-BE" sz="1100" b="1" dirty="0"/>
              <a:t> getekende over </a:t>
            </a:r>
            <a:r>
              <a:rPr lang="nl-BE" sz="1100" b="1"/>
              <a:t>de drie </a:t>
            </a:r>
            <a:endParaRPr lang="nl-BE" sz="1100" b="1" dirty="0"/>
          </a:p>
          <a:p>
            <a:r>
              <a:rPr lang="nl-BE" sz="1100" b="1" dirty="0"/>
              <a:t>vluchten in alle categorieën samen. Er worden 10 liefhebbers</a:t>
            </a:r>
          </a:p>
          <a:p>
            <a:r>
              <a:rPr lang="nl-BE" sz="1100" b="1" dirty="0"/>
              <a:t>gerangschikt.</a:t>
            </a:r>
          </a:p>
          <a:p>
            <a:endParaRPr lang="nl-BE" sz="1050" b="1" dirty="0"/>
          </a:p>
          <a:p>
            <a:r>
              <a:rPr lang="nl-BE" sz="1000" dirty="0"/>
              <a:t>	</a:t>
            </a:r>
            <a:endParaRPr lang="nl-BE" sz="1050" dirty="0"/>
          </a:p>
          <a:p>
            <a:r>
              <a:rPr lang="nl-BE" sz="1050" b="1" u="sng" dirty="0"/>
              <a:t>BELANGRIJK</a:t>
            </a:r>
          </a:p>
          <a:p>
            <a:r>
              <a:rPr lang="nl-BE" sz="1050" dirty="0"/>
              <a:t>Indien de ereprijs wordt gewonnen door een 1</a:t>
            </a:r>
            <a:r>
              <a:rPr lang="nl-BE" sz="1050" baseline="30000" dirty="0"/>
              <a:t>e</a:t>
            </a:r>
            <a:r>
              <a:rPr lang="nl-BE" sz="1050" dirty="0"/>
              <a:t> </a:t>
            </a:r>
            <a:r>
              <a:rPr lang="nl-BE" sz="1050" dirty="0" err="1"/>
              <a:t>1</a:t>
            </a:r>
            <a:r>
              <a:rPr lang="nl-BE" sz="1050" baseline="30000" dirty="0" err="1"/>
              <a:t>e</a:t>
            </a:r>
            <a:r>
              <a:rPr lang="nl-BE" sz="1050" dirty="0"/>
              <a:t> get. ontvangt deze </a:t>
            </a:r>
          </a:p>
          <a:p>
            <a:r>
              <a:rPr lang="nl-BE" sz="1050" dirty="0"/>
              <a:t>de prijs voorzien voor de ereprijs en wordt door de 2</a:t>
            </a:r>
            <a:r>
              <a:rPr lang="nl-BE" sz="1050" baseline="30000" dirty="0"/>
              <a:t>e</a:t>
            </a:r>
            <a:r>
              <a:rPr lang="nl-BE" sz="1050" dirty="0"/>
              <a:t> 1</a:t>
            </a:r>
            <a:r>
              <a:rPr lang="nl-BE" sz="1050" baseline="30000" dirty="0"/>
              <a:t>e</a:t>
            </a:r>
            <a:r>
              <a:rPr lang="nl-BE" sz="1050" dirty="0"/>
              <a:t> get. de  prijs</a:t>
            </a:r>
          </a:p>
          <a:p>
            <a:r>
              <a:rPr lang="nl-BE" sz="1050" dirty="0"/>
              <a:t>voor de 1</a:t>
            </a:r>
            <a:r>
              <a:rPr lang="nl-BE" sz="1050" baseline="30000" dirty="0"/>
              <a:t>e</a:t>
            </a:r>
            <a:r>
              <a:rPr lang="nl-BE" sz="1050" dirty="0"/>
              <a:t> </a:t>
            </a:r>
            <a:r>
              <a:rPr lang="nl-BE" sz="1050" dirty="0" err="1"/>
              <a:t>1</a:t>
            </a:r>
            <a:r>
              <a:rPr lang="nl-BE" sz="1050" baseline="30000" dirty="0" err="1"/>
              <a:t>e</a:t>
            </a:r>
            <a:r>
              <a:rPr lang="nl-BE" sz="1050" dirty="0"/>
              <a:t>  getekende gewonnen enz.</a:t>
            </a:r>
          </a:p>
          <a:p>
            <a:r>
              <a:rPr lang="nl-BE" sz="1050" b="1" dirty="0"/>
              <a:t>Als de ereprijs (buffet) voor de tweede maal door dezelfde liefhebber</a:t>
            </a:r>
          </a:p>
          <a:p>
            <a:r>
              <a:rPr lang="nl-BE" sz="1050" b="1" dirty="0"/>
              <a:t>wordt gewonnen, ontvangt deze een sponsorprijs. Het buffet wordt dan</a:t>
            </a:r>
          </a:p>
          <a:p>
            <a:r>
              <a:rPr lang="nl-BE" sz="1050" b="1" dirty="0"/>
              <a:t>gewonnen door de laatste 1</a:t>
            </a:r>
            <a:r>
              <a:rPr lang="nl-BE" sz="1050" b="1" baseline="30000" dirty="0"/>
              <a:t>e</a:t>
            </a:r>
            <a:r>
              <a:rPr lang="nl-BE" sz="1050" b="1" dirty="0"/>
              <a:t> getekende op de uitslag. Indien deze </a:t>
            </a:r>
          </a:p>
          <a:p>
            <a:r>
              <a:rPr lang="nl-BE" sz="1050" b="1" dirty="0"/>
              <a:t>liefhebber ook al eens het buffet heeft gewonnen dan ontvangt ook hij</a:t>
            </a:r>
          </a:p>
          <a:p>
            <a:r>
              <a:rPr lang="nl-BE" sz="1050" b="1" dirty="0"/>
              <a:t>een sponsorprijs en vervalt het buffet.</a:t>
            </a:r>
          </a:p>
          <a:p>
            <a:r>
              <a:rPr lang="nl-BE" sz="1050" dirty="0"/>
              <a:t>Gratis prijzen, trofeeën en terugbetalingen moeten persoonlijk</a:t>
            </a:r>
          </a:p>
          <a:p>
            <a:r>
              <a:rPr lang="nl-BE" sz="1000" dirty="0"/>
              <a:t>afgehaald worden op de kampioenendag. Niet afgehaalde prijzen</a:t>
            </a:r>
          </a:p>
          <a:p>
            <a:r>
              <a:rPr lang="nl-BE" sz="1000" dirty="0"/>
              <a:t>en gelden blijven eigendom van de Kempische Fondclub.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241032" y="260648"/>
            <a:ext cx="4229100" cy="633670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l-BE" sz="1000" b="1" dirty="0"/>
          </a:p>
        </p:txBody>
      </p:sp>
      <p:pic>
        <p:nvPicPr>
          <p:cNvPr id="5" name="Picture 2" descr="D:\Users\Flory\Documents\STABROEK SCANS\IMG_20160225_0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528" y="3429000"/>
            <a:ext cx="432048" cy="363830"/>
          </a:xfrm>
          <a:prstGeom prst="rect">
            <a:avLst/>
          </a:prstGeom>
          <a:noFill/>
        </p:spPr>
      </p:pic>
      <p:pic>
        <p:nvPicPr>
          <p:cNvPr id="6" name="Picture 2" descr="D:\Users\Flory\Documents\STABROEK SCANS\IMG_20160225_0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0872" y="3466161"/>
            <a:ext cx="432048" cy="363830"/>
          </a:xfrm>
          <a:prstGeom prst="rect">
            <a:avLst/>
          </a:prstGeom>
          <a:noFill/>
        </p:spPr>
      </p:pic>
      <p:cxnSp>
        <p:nvCxnSpPr>
          <p:cNvPr id="10" name="Rechte verbindingslijn 9"/>
          <p:cNvCxnSpPr>
            <a:cxnSpLocks/>
          </p:cNvCxnSpPr>
          <p:nvPr/>
        </p:nvCxnSpPr>
        <p:spPr bwMode="auto">
          <a:xfrm flipH="1">
            <a:off x="409576" y="3068960"/>
            <a:ext cx="4136256" cy="171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Rechte verbindingslijn 15"/>
          <p:cNvCxnSpPr>
            <a:cxnSpLocks/>
          </p:cNvCxnSpPr>
          <p:nvPr/>
        </p:nvCxnSpPr>
        <p:spPr bwMode="auto">
          <a:xfrm flipV="1">
            <a:off x="409577" y="4509120"/>
            <a:ext cx="4136255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DE5ED363-42DB-4B79-A4C3-D6488CC00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590545"/>
              </p:ext>
            </p:extLst>
          </p:nvPr>
        </p:nvGraphicFramePr>
        <p:xfrm>
          <a:off x="5375363" y="331468"/>
          <a:ext cx="3960438" cy="6048686"/>
        </p:xfrm>
        <a:graphic>
          <a:graphicData uri="http://schemas.openxmlformats.org/drawingml/2006/table">
            <a:tbl>
              <a:tblPr/>
              <a:tblGrid>
                <a:gridCol w="532496">
                  <a:extLst>
                    <a:ext uri="{9D8B030D-6E8A-4147-A177-3AD203B41FA5}">
                      <a16:colId xmlns:a16="http://schemas.microsoft.com/office/drawing/2014/main" val="812714808"/>
                    </a:ext>
                  </a:extLst>
                </a:gridCol>
                <a:gridCol w="1023391">
                  <a:extLst>
                    <a:ext uri="{9D8B030D-6E8A-4147-A177-3AD203B41FA5}">
                      <a16:colId xmlns:a16="http://schemas.microsoft.com/office/drawing/2014/main" val="1829601376"/>
                    </a:ext>
                  </a:extLst>
                </a:gridCol>
                <a:gridCol w="532496">
                  <a:extLst>
                    <a:ext uri="{9D8B030D-6E8A-4147-A177-3AD203B41FA5}">
                      <a16:colId xmlns:a16="http://schemas.microsoft.com/office/drawing/2014/main" val="999221994"/>
                    </a:ext>
                  </a:extLst>
                </a:gridCol>
                <a:gridCol w="532496">
                  <a:extLst>
                    <a:ext uri="{9D8B030D-6E8A-4147-A177-3AD203B41FA5}">
                      <a16:colId xmlns:a16="http://schemas.microsoft.com/office/drawing/2014/main" val="3924923425"/>
                    </a:ext>
                  </a:extLst>
                </a:gridCol>
                <a:gridCol w="807063">
                  <a:extLst>
                    <a:ext uri="{9D8B030D-6E8A-4147-A177-3AD203B41FA5}">
                      <a16:colId xmlns:a16="http://schemas.microsoft.com/office/drawing/2014/main" val="468713238"/>
                    </a:ext>
                  </a:extLst>
                </a:gridCol>
                <a:gridCol w="532496">
                  <a:extLst>
                    <a:ext uri="{9D8B030D-6E8A-4147-A177-3AD203B41FA5}">
                      <a16:colId xmlns:a16="http://schemas.microsoft.com/office/drawing/2014/main" val="675776510"/>
                    </a:ext>
                  </a:extLst>
                </a:gridCol>
              </a:tblGrid>
              <a:tr h="29485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VLUCHTPROGRAMMA 2019</a:t>
                      </a:r>
                    </a:p>
                  </a:txBody>
                  <a:tcPr marL="5731" marR="5731" marT="5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1" marR="5731" marT="5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6575504"/>
                  </a:ext>
                </a:extLst>
              </a:tr>
              <a:tr h="176912">
                <a:tc>
                  <a:txBody>
                    <a:bodyPr/>
                    <a:lstStyle/>
                    <a:p>
                      <a:pPr algn="l" fontAlgn="b"/>
                      <a:endParaRPr lang="nl-B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1" marR="5731" marT="5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1" marR="5731" marT="5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1" marR="5731" marT="5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1" marR="5731" marT="5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1" marR="5731" marT="5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1" marR="5731" marT="57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224748"/>
                  </a:ext>
                </a:extLst>
              </a:tr>
              <a:tr h="176912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VLUCHT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REEKS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INKORVEN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14971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18/mei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VIERZON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JA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 16/05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KL. F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474453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25/mei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BOURGES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JA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 23/05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KL. F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044435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1/jun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LIM0GES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 29/05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3611882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1/jun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CHATEAUROUX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JA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  30/05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347001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8/jun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VALENCE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   5/06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604520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8/jun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CHATEAUROUX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JA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  6/06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KL. F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2333672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15/jun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CAHORS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 12/06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352165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15/jun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ARGENTON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JA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 13/06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243331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22/jun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TOURS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JA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 20/06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KL. F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810744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22/jun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MONTAUBAN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  19/06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938026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28/jun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JA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  24/06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 FOND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982345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29/jun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CHATEAUROUX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JA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 27/06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273130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29/jun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MONTELIMAR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   26/06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779102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5/jul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BARCELONA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1106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  30/06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 FOND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603742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6/jul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MONTLUCON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JA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  4/07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KL. F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697045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6/jul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LIMOGES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JA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 3/07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170579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12/jul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 VINCENT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 8/07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 FOND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693579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13/jul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AURILLAC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JA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 11/07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349489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19/jul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MARSEILLE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  15/07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 FOND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041644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20/jul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LIBOURNE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JA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  17/07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9511456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20/jul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ISSOUDUN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JA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 18/07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KL. F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7975105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26/jul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NARBONNE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JA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  22/07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 FOND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392589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27/jul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SOUILLAC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JA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 24/07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583092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27/jul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VIERZON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JA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25/07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3315828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2/aug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PERPIGNAN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  29/07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 FOND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570011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3/aug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TULLE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JA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  31/07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138366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3/aug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BOURGES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JA + JO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   1/08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KL. F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6035873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10/aug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CHATEAUROUX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JA + JO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 8/08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KL. F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80187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17/aug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BLOIS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JO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 15/08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120475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24/aug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ARGENTON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JO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 22/08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KL. F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823844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31/aug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VIERZON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JO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29/08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957644"/>
                  </a:ext>
                </a:extLst>
              </a:tr>
              <a:tr h="176912"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7/sep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CHATEAUROUX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+ JO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    5/09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KL. F</a:t>
                      </a:r>
                    </a:p>
                  </a:txBody>
                  <a:tcPr marL="5731" marR="5731" marT="5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1237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376</Words>
  <Application>Microsoft Office PowerPoint</Application>
  <PresentationFormat>A4 (210 x 297 mm)</PresentationFormat>
  <Paragraphs>237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Standaardontwerp</vt:lpstr>
      <vt:lpstr>PowerPoint-presentatie</vt:lpstr>
    </vt:vector>
  </TitlesOfParts>
  <Company>Flory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Geen diatitel</dc:title>
  <dc:creator>Flory</dc:creator>
  <cp:lastModifiedBy>Flory Clement</cp:lastModifiedBy>
  <cp:revision>87</cp:revision>
  <cp:lastPrinted>1998-04-21T20:20:48Z</cp:lastPrinted>
  <dcterms:created xsi:type="dcterms:W3CDTF">1998-04-21T19:58:54Z</dcterms:created>
  <dcterms:modified xsi:type="dcterms:W3CDTF">2019-03-14T15:26:33Z</dcterms:modified>
</cp:coreProperties>
</file>